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4"/>
    <p:sldMasterId id="2147524847" r:id="rId5"/>
    <p:sldMasterId id="2147524859" r:id="rId6"/>
  </p:sldMasterIdLst>
  <p:notesMasterIdLst>
    <p:notesMasterId r:id="rId15"/>
  </p:notesMasterIdLst>
  <p:handoutMasterIdLst>
    <p:handoutMasterId r:id="rId16"/>
  </p:handoutMasterIdLst>
  <p:sldIdLst>
    <p:sldId id="1882" r:id="rId7"/>
    <p:sldId id="1885" r:id="rId8"/>
    <p:sldId id="1875" r:id="rId9"/>
    <p:sldId id="1886" r:id="rId10"/>
    <p:sldId id="1888" r:id="rId11"/>
    <p:sldId id="1893" r:id="rId12"/>
    <p:sldId id="1907" r:id="rId13"/>
    <p:sldId id="190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47">
          <p15:clr>
            <a:srgbClr val="A4A3A4"/>
          </p15:clr>
        </p15:guide>
        <p15:guide id="2" orient="horz" pos="3567">
          <p15:clr>
            <a:srgbClr val="A4A3A4"/>
          </p15:clr>
        </p15:guide>
        <p15:guide id="3" orient="horz" pos="4169">
          <p15:clr>
            <a:srgbClr val="A4A3A4"/>
          </p15:clr>
        </p15:guide>
        <p15:guide id="4" orient="horz" pos="860">
          <p15:clr>
            <a:srgbClr val="A4A3A4"/>
          </p15:clr>
        </p15:guide>
        <p15:guide id="5" pos="146">
          <p15:clr>
            <a:srgbClr val="A4A3A4"/>
          </p15:clr>
        </p15:guide>
        <p15:guide id="6" pos="5596">
          <p15:clr>
            <a:srgbClr val="A4A3A4"/>
          </p15:clr>
        </p15:guide>
        <p15:guide id="7" pos="2974">
          <p15:clr>
            <a:srgbClr val="A4A3A4"/>
          </p15:clr>
        </p15:guide>
        <p15:guide id="8" pos="2798">
          <p15:clr>
            <a:srgbClr val="A4A3A4"/>
          </p15:clr>
        </p15:guide>
        <p15:guide id="9" pos="54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16C"/>
    <a:srgbClr val="132647"/>
    <a:srgbClr val="DDDDDD"/>
    <a:srgbClr val="FFFFFF"/>
    <a:srgbClr val="000000"/>
    <a:srgbClr val="EAEAEA"/>
    <a:srgbClr val="9FB8E5"/>
    <a:srgbClr val="C7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9856" autoAdjust="0"/>
  </p:normalViewPr>
  <p:slideViewPr>
    <p:cSldViewPr snapToGrid="0" showGuides="1">
      <p:cViewPr varScale="1">
        <p:scale>
          <a:sx n="92" d="100"/>
          <a:sy n="92" d="100"/>
        </p:scale>
        <p:origin x="-990" y="-102"/>
      </p:cViewPr>
      <p:guideLst>
        <p:guide orient="horz" pos="947"/>
        <p:guide orient="horz" pos="3567"/>
        <p:guide orient="horz" pos="4169"/>
        <p:guide orient="horz" pos="860"/>
        <p:guide pos="146"/>
        <p:guide pos="5596"/>
        <p:guide pos="2974"/>
        <p:guide pos="2798"/>
        <p:guide pos="5486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0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76" rIns="91352" bIns="45676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5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76" rIns="91352" bIns="45676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5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76" rIns="91352" bIns="45676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5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18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2" tIns="45676" rIns="91352" bIns="45676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8F666E-DE6A-4124-9A2B-547805380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6" tIns="45601" rIns="91206" bIns="45601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6" tIns="45601" rIns="91206" bIns="45601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6" tIns="45601" rIns="91206" bIns="45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6" tIns="45601" rIns="91206" bIns="45601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180"/>
            <a:ext cx="3038475" cy="4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6" tIns="45601" rIns="91206" bIns="45601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46D9F-2F5C-4A36-8603-FF3F8FDCF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85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lawterd:Desktop:Willis_PPT:art:willis_title_logo_wh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5129213"/>
            <a:ext cx="8027988" cy="1252537"/>
          </a:xfrm>
          <a:prstGeom prst="rect">
            <a:avLst/>
          </a:prstGeom>
          <a:solidFill>
            <a:schemeClr val="accent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516563" y="5129213"/>
            <a:ext cx="2286000" cy="1252537"/>
          </a:xfrm>
          <a:prstGeom prst="rect">
            <a:avLst/>
          </a:prstGeom>
          <a:solidFill>
            <a:srgbClr val="13264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14" descr="Macintosh HD:Users:lawterd:Desktop:Willis_PPT:art:willis_title_logo_wh.png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314950"/>
            <a:ext cx="18319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85825" y="270135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885825" y="12011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0"/>
          </p:nvPr>
        </p:nvSpPr>
        <p:spPr>
          <a:xfrm>
            <a:off x="885825" y="4082780"/>
            <a:ext cx="7772400" cy="5124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96264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9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94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7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7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3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9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24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1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2"/>
          <p:cNvSpPr>
            <a:spLocks noChangeShapeType="1"/>
          </p:cNvSpPr>
          <p:nvPr userDrawn="1"/>
        </p:nvSpPr>
        <p:spPr bwMode="auto">
          <a:xfrm>
            <a:off x="227013" y="811213"/>
            <a:ext cx="86709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227013" y="6224588"/>
            <a:ext cx="8670925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327775"/>
            <a:ext cx="671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13" y="-23813"/>
            <a:ext cx="8720137" cy="895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8114" y="1500996"/>
            <a:ext cx="8745536" cy="4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63513" y="914121"/>
            <a:ext cx="8720137" cy="438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ROI of Med Containment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52146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31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04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08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8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8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17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9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78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61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7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898775"/>
            <a:ext cx="766763" cy="288925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45720" rIns="45720" anchor="ctr"/>
          <a:lstStyle/>
          <a:p>
            <a:pPr>
              <a:defRPr/>
            </a:pPr>
            <a:endParaRPr lang="en-GB" dirty="0"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6092825"/>
            <a:ext cx="12096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185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18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967427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7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ROI of Med Containment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64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2"/>
          <p:cNvSpPr>
            <a:spLocks noChangeShapeType="1"/>
          </p:cNvSpPr>
          <p:nvPr userDrawn="1"/>
        </p:nvSpPr>
        <p:spPr bwMode="auto">
          <a:xfrm>
            <a:off x="227013" y="811213"/>
            <a:ext cx="86709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9" name="Line 20"/>
          <p:cNvSpPr>
            <a:spLocks noChangeShapeType="1"/>
          </p:cNvSpPr>
          <p:nvPr userDrawn="1"/>
        </p:nvSpPr>
        <p:spPr bwMode="auto">
          <a:xfrm>
            <a:off x="227013" y="6224588"/>
            <a:ext cx="8670925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327775"/>
            <a:ext cx="671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500994"/>
            <a:ext cx="4330700" cy="417162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 marL="1166813" indent="-2286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572000" y="1500994"/>
            <a:ext cx="4330700" cy="417162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 marL="1166813" indent="-22860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63513" y="914121"/>
            <a:ext cx="8763000" cy="438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Cost of Med Containment and Control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818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27013" y="811213"/>
            <a:ext cx="86709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Line 20"/>
          <p:cNvSpPr>
            <a:spLocks noChangeShapeType="1"/>
          </p:cNvSpPr>
          <p:nvPr userDrawn="1"/>
        </p:nvSpPr>
        <p:spPr bwMode="auto">
          <a:xfrm>
            <a:off x="227013" y="6224588"/>
            <a:ext cx="8670925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327775"/>
            <a:ext cx="671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63513" y="914121"/>
            <a:ext cx="8763000" cy="438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Cost of Med Containment and Control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859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2"/>
          <p:cNvSpPr>
            <a:spLocks noChangeShapeType="1"/>
          </p:cNvSpPr>
          <p:nvPr userDrawn="1"/>
        </p:nvSpPr>
        <p:spPr bwMode="auto">
          <a:xfrm>
            <a:off x="227013" y="811213"/>
            <a:ext cx="86709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" name="Line 20"/>
          <p:cNvSpPr>
            <a:spLocks noChangeShapeType="1"/>
          </p:cNvSpPr>
          <p:nvPr userDrawn="1"/>
        </p:nvSpPr>
        <p:spPr bwMode="auto">
          <a:xfrm>
            <a:off x="227013" y="6224588"/>
            <a:ext cx="8670925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6327775"/>
            <a:ext cx="671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Cost of Med Containment and Control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632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Measuring Cost of Med Containment and Control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903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3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3" y="1501775"/>
            <a:ext cx="8815387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-23813"/>
            <a:ext cx="8799512" cy="89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IN CAPS GOES HERE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21374" y="6443663"/>
            <a:ext cx="5135302" cy="216444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Measuring ROI of Med Containment Services</a:t>
            </a:r>
            <a:r>
              <a:rPr lang="en-GB" dirty="0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4839" r:id="rId1"/>
    <p:sldLayoutId id="2147524840" r:id="rId2"/>
    <p:sldLayoutId id="2147524841" r:id="rId3"/>
    <p:sldLayoutId id="2147524846" r:id="rId4"/>
    <p:sldLayoutId id="2147524842" r:id="rId5"/>
    <p:sldLayoutId id="2147524843" r:id="rId6"/>
    <p:sldLayoutId id="2147524844" r:id="rId7"/>
    <p:sldLayoutId id="2147524845" r:id="rId8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342900" indent="-228600" algn="l" rtl="0" eaLnBrk="1" fontAlgn="base" hangingPunct="1">
        <a:spcBef>
          <a:spcPct val="7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1200" b="1">
          <a:solidFill>
            <a:schemeClr val="tx1"/>
          </a:solidFill>
          <a:latin typeface="+mn-lt"/>
        </a:defRPr>
      </a:lvl2pPr>
      <a:lvl3pPr marL="623888" indent="-166688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3pPr>
      <a:lvl4pPr marL="914400" indent="-176213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Symbol" pitchFamily="18" charset="2"/>
        <a:buChar char="-"/>
        <a:defRPr sz="1200">
          <a:solidFill>
            <a:schemeClr val="tx1"/>
          </a:solidFill>
          <a:latin typeface="+mn-lt"/>
        </a:defRPr>
      </a:lvl4pPr>
      <a:lvl5pPr marL="1773238" indent="-228600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Arial Narrow" pitchFamily="34" charset="0"/>
        <a:defRPr sz="1200">
          <a:solidFill>
            <a:schemeClr val="tx1"/>
          </a:solidFill>
          <a:latin typeface="+mn-lt"/>
        </a:defRPr>
      </a:lvl5pPr>
      <a:lvl6pPr marL="2230438" indent="-228600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Arial Narrow" pitchFamily="34" charset="0"/>
        <a:defRPr sz="1200">
          <a:solidFill>
            <a:schemeClr val="tx1"/>
          </a:solidFill>
          <a:latin typeface="+mn-lt"/>
        </a:defRPr>
      </a:lvl6pPr>
      <a:lvl7pPr marL="2687638" indent="-228600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Arial Narrow" pitchFamily="34" charset="0"/>
        <a:defRPr sz="1200">
          <a:solidFill>
            <a:schemeClr val="tx1"/>
          </a:solidFill>
          <a:latin typeface="+mn-lt"/>
        </a:defRPr>
      </a:lvl7pPr>
      <a:lvl8pPr marL="3144838" indent="-228600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Arial Narrow" pitchFamily="34" charset="0"/>
        <a:defRPr sz="1200">
          <a:solidFill>
            <a:schemeClr val="tx1"/>
          </a:solidFill>
          <a:latin typeface="+mn-lt"/>
        </a:defRPr>
      </a:lvl8pPr>
      <a:lvl9pPr marL="3602038" indent="-228600" algn="l" rtl="0" eaLnBrk="1" fontAlgn="base" hangingPunct="1">
        <a:spcBef>
          <a:spcPct val="10000"/>
        </a:spcBef>
        <a:spcAft>
          <a:spcPct val="0"/>
        </a:spcAft>
        <a:buClr>
          <a:schemeClr val="tx1"/>
        </a:buClr>
        <a:buFont typeface="Arial Narrow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8C7B-77EE-4ED8-994F-68A3C0DD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2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4848" r:id="rId1"/>
    <p:sldLayoutId id="2147524849" r:id="rId2"/>
    <p:sldLayoutId id="2147524850" r:id="rId3"/>
    <p:sldLayoutId id="2147524851" r:id="rId4"/>
    <p:sldLayoutId id="2147524852" r:id="rId5"/>
    <p:sldLayoutId id="2147524853" r:id="rId6"/>
    <p:sldLayoutId id="2147524854" r:id="rId7"/>
    <p:sldLayoutId id="2147524855" r:id="rId8"/>
    <p:sldLayoutId id="2147524856" r:id="rId9"/>
    <p:sldLayoutId id="2147524857" r:id="rId10"/>
    <p:sldLayoutId id="214752485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D685-2BF3-4E66-A759-04F20BA626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6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4860" r:id="rId1"/>
    <p:sldLayoutId id="2147524861" r:id="rId2"/>
    <p:sldLayoutId id="2147524862" r:id="rId3"/>
    <p:sldLayoutId id="2147524863" r:id="rId4"/>
    <p:sldLayoutId id="2147524864" r:id="rId5"/>
    <p:sldLayoutId id="2147524865" r:id="rId6"/>
    <p:sldLayoutId id="2147524866" r:id="rId7"/>
    <p:sldLayoutId id="2147524867" r:id="rId8"/>
    <p:sldLayoutId id="2147524868" r:id="rId9"/>
    <p:sldLayoutId id="2147524869" r:id="rId10"/>
    <p:sldLayoutId id="214752487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Business interruption </a:t>
            </a:r>
            <a:r>
              <a:rPr lang="en-US" sz="2800" b="0" dirty="0" smtClean="0"/>
              <a:t>CLAIMS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Coverage</a:t>
            </a:r>
            <a:r>
              <a:rPr lang="en-US" sz="2800" dirty="0" smtClean="0"/>
              <a:t> – basic concepts</a:t>
            </a:r>
            <a:endParaRPr lang="en-GB" sz="2800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Willis Risk Control and Claim Advocacy Practice </a:t>
            </a:r>
          </a:p>
        </p:txBody>
      </p:sp>
      <p:sp>
        <p:nvSpPr>
          <p:cNvPr id="8196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 dirty="0" smtClean="0"/>
              <a:t>March 23, 2015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Speakers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259509"/>
            <a:ext cx="5268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none" dirty="0" smtClean="0"/>
              <a:t>John Bobo</a:t>
            </a:r>
          </a:p>
          <a:p>
            <a:r>
              <a:rPr lang="en-US" sz="2200" b="1" u="none" dirty="0" smtClean="0"/>
              <a:t>South Region Technical Claim Manager </a:t>
            </a:r>
          </a:p>
          <a:p>
            <a:r>
              <a:rPr lang="en-US" sz="2200" b="1" u="none" dirty="0" smtClean="0"/>
              <a:t>Willis North America</a:t>
            </a:r>
            <a:endParaRPr lang="en-US" sz="2200" b="1" u="none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3159860"/>
            <a:ext cx="327717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none" dirty="0" smtClean="0">
                <a:latin typeface="+mn-lt"/>
              </a:rPr>
              <a:t>Bill Warren, CPA, CGMA</a:t>
            </a:r>
          </a:p>
          <a:p>
            <a:r>
              <a:rPr lang="en-US" sz="2000" b="1" u="none" dirty="0" smtClean="0">
                <a:latin typeface="+mn-lt"/>
              </a:rPr>
              <a:t>Partner-in-Charge</a:t>
            </a:r>
          </a:p>
          <a:p>
            <a:r>
              <a:rPr lang="en-US" sz="2000" b="1" u="none" dirty="0" smtClean="0">
                <a:latin typeface="+mn-lt"/>
              </a:rPr>
              <a:t>RWH </a:t>
            </a:r>
            <a:r>
              <a:rPr lang="en-US" sz="2200" b="1" u="none" dirty="0" smtClean="0">
                <a:latin typeface="+mn-lt"/>
              </a:rPr>
              <a:t>Myers</a:t>
            </a:r>
            <a:r>
              <a:rPr lang="en-US" sz="2000" b="1" u="none" dirty="0" smtClean="0">
                <a:latin typeface="+mn-lt"/>
              </a:rPr>
              <a:t>, Atlanta, GA.</a:t>
            </a:r>
          </a:p>
        </p:txBody>
      </p:sp>
    </p:spTree>
    <p:extLst>
      <p:ext uri="{BB962C8B-B14F-4D97-AF65-F5344CB8AC3E}">
        <p14:creationId xmlns:p14="http://schemas.microsoft.com/office/powerpoint/2010/main" val="39299439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Agenda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126" y="1514621"/>
            <a:ext cx="8830993" cy="3726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What is Business Interruption insurance? </a:t>
            </a:r>
            <a:endParaRPr lang="en-US" alt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triggers Business Interruption coverage?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How is a Business Interruption loss measured?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Additional Coverage's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What to do when a loss occurs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What is Business Interruption Insurance?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2263" y="1447201"/>
            <a:ext cx="8106770" cy="3738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</a:rPr>
              <a:t>provides </a:t>
            </a:r>
            <a:r>
              <a:rPr lang="en-US" altLang="en-US" sz="2200" dirty="0">
                <a:solidFill>
                  <a:srgbClr val="002060"/>
                </a:solidFill>
              </a:rPr>
              <a:t>for the maintenance and stability of </a:t>
            </a:r>
            <a:r>
              <a:rPr lang="en-US" altLang="en-US" sz="2200" dirty="0" smtClean="0">
                <a:solidFill>
                  <a:srgbClr val="002060"/>
                </a:solidFill>
              </a:rPr>
              <a:t>the    income (revenue) </a:t>
            </a:r>
            <a:r>
              <a:rPr lang="en-US" altLang="en-US" sz="2200" dirty="0">
                <a:solidFill>
                  <a:srgbClr val="002060"/>
                </a:solidFill>
              </a:rPr>
              <a:t>statement, comparing projected </a:t>
            </a:r>
            <a:r>
              <a:rPr lang="en-US" altLang="en-US" sz="2200" dirty="0" smtClean="0">
                <a:solidFill>
                  <a:srgbClr val="002060"/>
                </a:solidFill>
              </a:rPr>
              <a:t>results with </a:t>
            </a:r>
            <a:r>
              <a:rPr lang="en-US" altLang="en-US" sz="2200" dirty="0">
                <a:solidFill>
                  <a:srgbClr val="002060"/>
                </a:solidFill>
              </a:rPr>
              <a:t>actual results after a loss.  “Do for  the organization what it should have done for itself, had no loss </a:t>
            </a:r>
            <a:r>
              <a:rPr lang="en-US" altLang="en-US" sz="2200" dirty="0" smtClean="0">
                <a:solidFill>
                  <a:srgbClr val="002060"/>
                </a:solidFill>
              </a:rPr>
              <a:t>occurred</a:t>
            </a:r>
            <a:r>
              <a:rPr lang="en-US" altLang="en-US" sz="2200" dirty="0" smtClean="0">
                <a:solidFill>
                  <a:srgbClr val="002060"/>
                </a:solidFill>
              </a:rPr>
              <a:t>.</a:t>
            </a:r>
            <a:endParaRPr lang="en-US" altLang="en-US" sz="22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</a:rPr>
              <a:t>DOAS will reimburse the Actual Loss of Income Sustained, less any non-continuing expenses and charges</a:t>
            </a:r>
            <a:r>
              <a:rPr lang="en-US" altLang="en-US" sz="2200" dirty="0" smtClean="0">
                <a:solidFill>
                  <a:srgbClr val="002060"/>
                </a:solidFill>
              </a:rPr>
              <a:t>…..</a:t>
            </a:r>
            <a:endParaRPr lang="en-US" altLang="en-US" sz="22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0" indent="0" eaLnBrk="1" hangingPunct="1"/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48068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19546" y="895350"/>
            <a:ext cx="7839862" cy="5962650"/>
          </a:xfrm>
        </p:spPr>
        <p:txBody>
          <a:bodyPr/>
          <a:lstStyle/>
          <a:p>
            <a:pPr eaLnBrk="1" hangingPunct="1"/>
            <a:endParaRPr lang="en-US" alt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Must have a Property Trigger – must be a covered loss to a covered location under the </a:t>
            </a:r>
            <a:r>
              <a:rPr lang="en-US" altLang="en-US" sz="2200" dirty="0" smtClean="0"/>
              <a:t>policy</a:t>
            </a:r>
          </a:p>
          <a:p>
            <a:pPr marL="0" indent="0"/>
            <a:endParaRPr lang="en-US" alt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“must be to insured property by a Covered Cause of Loss”</a:t>
            </a:r>
          </a:p>
          <a:p>
            <a:pPr marL="0" indent="0"/>
            <a:endParaRPr lang="en-US" alt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u="sng" dirty="0" smtClean="0">
                <a:solidFill>
                  <a:srgbClr val="002060"/>
                </a:solidFill>
              </a:rPr>
              <a:t>Loss </a:t>
            </a:r>
            <a:r>
              <a:rPr lang="en-US" altLang="en-US" sz="2200" u="sng" dirty="0" smtClean="0">
                <a:solidFill>
                  <a:srgbClr val="002060"/>
                </a:solidFill>
              </a:rPr>
              <a:t>Measurement </a:t>
            </a:r>
            <a:r>
              <a:rPr lang="en-US" altLang="en-US" sz="2200" dirty="0" smtClean="0">
                <a:solidFill>
                  <a:srgbClr val="002060"/>
                </a:solidFill>
              </a:rPr>
              <a:t>(clarification between BI and Extra Expense)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u="sng" dirty="0" smtClean="0">
                <a:solidFill>
                  <a:srgbClr val="002060"/>
                </a:solidFill>
              </a:rPr>
              <a:t>Deductibles </a:t>
            </a:r>
            <a:r>
              <a:rPr lang="en-US" altLang="en-US" sz="2200" u="sng" dirty="0">
                <a:solidFill>
                  <a:srgbClr val="002060"/>
                </a:solidFill>
              </a:rPr>
              <a:t>and </a:t>
            </a:r>
            <a:r>
              <a:rPr lang="en-US" altLang="en-US" sz="2200" u="sng" dirty="0" smtClean="0">
                <a:solidFill>
                  <a:srgbClr val="002060"/>
                </a:solidFill>
              </a:rPr>
              <a:t>Retentions </a:t>
            </a:r>
            <a:r>
              <a:rPr lang="en-US" altLang="en-US" sz="2200" dirty="0" smtClean="0">
                <a:solidFill>
                  <a:srgbClr val="002060"/>
                </a:solidFill>
              </a:rPr>
              <a:t>– “72  hour waiting period</a:t>
            </a:r>
            <a:r>
              <a:rPr lang="en-US" altLang="en-US" sz="2200" dirty="0" smtClean="0">
                <a:solidFill>
                  <a:srgbClr val="002060"/>
                </a:solidFill>
              </a:rPr>
              <a:t>”</a:t>
            </a:r>
            <a:endParaRPr lang="en-US" altLang="en-US" sz="22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45660" y="245659"/>
            <a:ext cx="8720137" cy="89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altLang="en-US" sz="2400" dirty="0"/>
              <a:t>What Triggers Business Interruption Coverage, and how is the loss measured?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1593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Additional Coverage's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7545" y="1174425"/>
            <a:ext cx="7629099" cy="414574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Extra Expense – “reasonable and necessary extra expenses”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Rental Value – “loss sustained”….due to unlivable conditions.</a:t>
            </a:r>
          </a:p>
        </p:txBody>
      </p:sp>
    </p:spTree>
    <p:extLst>
      <p:ext uri="{BB962C8B-B14F-4D97-AF65-F5344CB8AC3E}">
        <p14:creationId xmlns:p14="http://schemas.microsoft.com/office/powerpoint/2010/main" val="3921161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to do When a Loss Occurs</a:t>
            </a:r>
            <a:endParaRPr lang="en-US" sz="24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60944" y="1274117"/>
            <a:ext cx="8132429" cy="453639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Report the claim as soon as possible </a:t>
            </a:r>
            <a:r>
              <a:rPr lang="en-US" sz="2200" dirty="0" smtClean="0">
                <a:solidFill>
                  <a:srgbClr val="002060"/>
                </a:solidFill>
              </a:rPr>
              <a:t>to DOAS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0" indent="0" eaLnBrk="1" hangingPunct="1"/>
            <a:endParaRPr lang="en-US" sz="2200" dirty="0" smtClean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Segregate charges associated with the loss to a special account or work order code, grouping like items </a:t>
            </a:r>
          </a:p>
          <a:p>
            <a:pPr marL="0" indent="0" eaLnBrk="1" hangingPunct="1"/>
            <a:endParaRPr lang="en-US" sz="2200" dirty="0" smtClean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Provide </a:t>
            </a:r>
            <a:r>
              <a:rPr lang="en-US" sz="2200" dirty="0" smtClean="0">
                <a:solidFill>
                  <a:srgbClr val="002060"/>
                </a:solidFill>
              </a:rPr>
              <a:t>good </a:t>
            </a:r>
            <a:r>
              <a:rPr lang="en-US" sz="2200" dirty="0" smtClean="0">
                <a:solidFill>
                  <a:srgbClr val="002060"/>
                </a:solidFill>
              </a:rPr>
              <a:t>descriptions of all </a:t>
            </a:r>
            <a:r>
              <a:rPr lang="en-US" sz="2200" dirty="0" smtClean="0">
                <a:solidFill>
                  <a:srgbClr val="002060"/>
                </a:solidFill>
              </a:rPr>
              <a:t>work performed and expenses incurred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0" indent="0" eaLnBrk="1" hangingPunct="1"/>
            <a:endParaRPr lang="en-US" sz="2200" dirty="0" smtClean="0">
              <a:solidFill>
                <a:srgbClr val="00206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Gather all supporting documentation </a:t>
            </a:r>
          </a:p>
          <a:p>
            <a:pPr lvl="1"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lvl="1"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51219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u="sng" dirty="0" smtClean="0"/>
          </a:p>
          <a:p>
            <a:r>
              <a:rPr lang="en-US" sz="2000" u="sng" dirty="0" smtClean="0"/>
              <a:t> </a:t>
            </a:r>
          </a:p>
          <a:p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 smtClean="0"/>
              <a:t>Business Interruption and Extra Expense </a:t>
            </a:r>
          </a:p>
          <a:p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DOAS will reimburse the Actual Loss of Income Sustained, less any non-continuing expenses and charges, resulting from direct physical loss, damage or destruction to insured Property by a Covered Cause of Loss after a 72 Hour Waiting Period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DOAS will reimburse the reasonable and necessary “extra expenses” incurred by a Covered Party resulting from direct physical loss, damage, or destruction to insured Property by a Covered Cause of Loss contained in this Agreement not to exceed the greater of $50,000 or 15% of the total insured property values in BLLIP affected by the covered loss occurrence.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Measuring ROI of Med Containment Services</a:t>
            </a:r>
            <a:r>
              <a:rPr lang="en-GB" smtClean="0"/>
              <a:t>|  </a:t>
            </a:r>
            <a:fld id="{19C79003-07E4-45B5-A524-FB97ADCD87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4866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illis Screen Template Blue Grey_FINAL">
  <a:themeElements>
    <a:clrScheme name="14_Custom Design 3">
      <a:dk1>
        <a:srgbClr val="132647"/>
      </a:dk1>
      <a:lt1>
        <a:srgbClr val="FFFFFF"/>
      </a:lt1>
      <a:dk2>
        <a:srgbClr val="F3DC99"/>
      </a:dk2>
      <a:lt2>
        <a:srgbClr val="717D91"/>
      </a:lt2>
      <a:accent1>
        <a:srgbClr val="A1A8B5"/>
      </a:accent1>
      <a:accent2>
        <a:srgbClr val="C7BEBB"/>
      </a:accent2>
      <a:accent3>
        <a:srgbClr val="FFFFFF"/>
      </a:accent3>
      <a:accent4>
        <a:srgbClr val="0E1F3B"/>
      </a:accent4>
      <a:accent5>
        <a:srgbClr val="CDD1D7"/>
      </a:accent5>
      <a:accent6>
        <a:srgbClr val="B4ACA9"/>
      </a:accent6>
      <a:hlink>
        <a:srgbClr val="9FB8E5"/>
      </a:hlink>
      <a:folHlink>
        <a:srgbClr val="F9EECC"/>
      </a:folHlink>
    </a:clrScheme>
    <a:fontScheme name="1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132647"/>
        </a:dk1>
        <a:lt1>
          <a:srgbClr val="FFFFFF"/>
        </a:lt1>
        <a:dk2>
          <a:srgbClr val="C40811"/>
        </a:dk2>
        <a:lt2>
          <a:srgbClr val="9FB8E5"/>
        </a:lt2>
        <a:accent1>
          <a:srgbClr val="E7B933"/>
        </a:accent1>
        <a:accent2>
          <a:srgbClr val="42516C"/>
        </a:accent2>
        <a:accent3>
          <a:srgbClr val="FFFFFF"/>
        </a:accent3>
        <a:accent4>
          <a:srgbClr val="0E1F3B"/>
        </a:accent4>
        <a:accent5>
          <a:srgbClr val="F1D9AD"/>
        </a:accent5>
        <a:accent6>
          <a:srgbClr val="3B4961"/>
        </a:accent6>
        <a:hlink>
          <a:srgbClr val="C7BEB6"/>
        </a:hlink>
        <a:folHlink>
          <a:srgbClr val="4F8B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132647"/>
        </a:dk1>
        <a:lt1>
          <a:srgbClr val="FFFFFF"/>
        </a:lt1>
        <a:dk2>
          <a:srgbClr val="F3DC99"/>
        </a:dk2>
        <a:lt2>
          <a:srgbClr val="717D91"/>
        </a:lt2>
        <a:accent1>
          <a:srgbClr val="A1A8B5"/>
        </a:accent1>
        <a:accent2>
          <a:srgbClr val="C7BEBB"/>
        </a:accent2>
        <a:accent3>
          <a:srgbClr val="FFFFFF"/>
        </a:accent3>
        <a:accent4>
          <a:srgbClr val="0E1F3B"/>
        </a:accent4>
        <a:accent5>
          <a:srgbClr val="CDD1D7"/>
        </a:accent5>
        <a:accent6>
          <a:srgbClr val="B4ACA9"/>
        </a:accent6>
        <a:hlink>
          <a:srgbClr val="42516C"/>
        </a:hlink>
        <a:folHlink>
          <a:srgbClr val="F9EE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132647"/>
        </a:dk1>
        <a:lt1>
          <a:srgbClr val="FFFFFF"/>
        </a:lt1>
        <a:dk2>
          <a:srgbClr val="F3DC99"/>
        </a:dk2>
        <a:lt2>
          <a:srgbClr val="717D91"/>
        </a:lt2>
        <a:accent1>
          <a:srgbClr val="A1A8B5"/>
        </a:accent1>
        <a:accent2>
          <a:srgbClr val="C7BEBB"/>
        </a:accent2>
        <a:accent3>
          <a:srgbClr val="FFFFFF"/>
        </a:accent3>
        <a:accent4>
          <a:srgbClr val="0E1F3B"/>
        </a:accent4>
        <a:accent5>
          <a:srgbClr val="CDD1D7"/>
        </a:accent5>
        <a:accent6>
          <a:srgbClr val="B4ACA9"/>
        </a:accent6>
        <a:hlink>
          <a:srgbClr val="9FB8E5"/>
        </a:hlink>
        <a:folHlink>
          <a:srgbClr val="F9EE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ASAssetContentType" ma:contentTypeID="0x010100B2029F26138C4BFDA158A626F91E876A00E655A3DD1DEE4045A7476EB8653C122E" ma:contentTypeVersion="66" ma:contentTypeDescription="This is used to create DOAS Asset Library" ma:contentTypeScope="" ma:versionID="65ae75e8bc42fb6a30efedb65ceeb261">
  <xsd:schema xmlns:xsd="http://www.w3.org/2001/XMLSchema" xmlns:xs="http://www.w3.org/2001/XMLSchema" xmlns:p="http://schemas.microsoft.com/office/2006/metadata/properties" xmlns:ns2="0726195c-4e5f-403b-b0e6-5bc4fc6a495f" xmlns:ns3="64719721-3f2e-4037-a826-7fe00fbc2e3c" targetNamespace="http://schemas.microsoft.com/office/2006/metadata/properties" ma:root="true" ma:fieldsID="16e7a525388f6d803f82093754734c27" ns2:_="" ns3:_="">
    <xsd:import namespace="0726195c-4e5f-403b-b0e6-5bc4fc6a495f"/>
    <xsd:import namespace="64719721-3f2e-4037-a826-7fe00fbc2e3c"/>
    <xsd:element name="properties">
      <xsd:complexType>
        <xsd:sequence>
          <xsd:element name="documentManagement">
            <xsd:complexType>
              <xsd:all>
                <xsd:element ref="ns2:CategoryDoc" minOccurs="0"/>
                <xsd:element ref="ns2:EffectiveDate"/>
                <xsd:element ref="ns2:DocumentDescription"/>
                <xsd:element ref="ns2:DisplayPriority" minOccurs="0"/>
                <xsd:element ref="ns3:b814ba249d91463a8222dc7318a2e120" minOccurs="0"/>
                <xsd:element ref="ns3:TaxCatchAll" minOccurs="0"/>
                <xsd:element ref="ns3:TaxCatchAllLabel" minOccurs="0"/>
                <xsd:element ref="ns3:TaxKeywordTaxHTField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6195c-4e5f-403b-b0e6-5bc4fc6a495f" elementFormDefault="qualified">
    <xsd:import namespace="http://schemas.microsoft.com/office/2006/documentManagement/types"/>
    <xsd:import namespace="http://schemas.microsoft.com/office/infopath/2007/PartnerControls"/>
    <xsd:element name="CategoryDoc" ma:index="8" nillable="true" ma:displayName="Document Category" ma:default="none" ma:description="" ma:format="Dropdown" ma:internalName="CategoryDoc">
      <xsd:simpleType>
        <xsd:restriction base="dms:Choice">
          <xsd:enumeration value="none"/>
        </xsd:restriction>
      </xsd:simpleType>
    </xsd:element>
    <xsd:element name="EffectiveDate" ma:index="9" ma:displayName="Effective Date" ma:default="[today]" ma:description="" ma:format="DateTime" ma:internalName="EffectiveDate">
      <xsd:simpleType>
        <xsd:restriction base="dms:DateTime"/>
      </xsd:simpleType>
    </xsd:element>
    <xsd:element name="DocumentDescription" ma:index="10" ma:displayName="Document Description" ma:description="Note" ma:internalName="DocumentDescription">
      <xsd:simpleType>
        <xsd:restriction base="dms:Note">
          <xsd:maxLength value="255"/>
        </xsd:restriction>
      </xsd:simpleType>
    </xsd:element>
    <xsd:element name="DisplayPriority" ma:index="11" nillable="true" ma:displayName="Display Priority" ma:internalName="DisplayPriority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19721-3f2e-4037-a826-7fe00fbc2e3c" elementFormDefault="qualified">
    <xsd:import namespace="http://schemas.microsoft.com/office/2006/documentManagement/types"/>
    <xsd:import namespace="http://schemas.microsoft.com/office/infopath/2007/PartnerControls"/>
    <xsd:element name="b814ba249d91463a8222dc7318a2e120" ma:index="12" ma:taxonomy="true" ma:internalName="b814ba249d91463a8222dc7318a2e120" ma:taxonomyFieldName="BusinessServices" ma:displayName="Business Services" ma:default="" ma:fieldId="{b814ba24-9d91-463a-8222-dc7318a2e120}" ma:sspId="24303319-78b4-4866-9de0-bde40737f1d8" ma:termSetId="c54f94ba-c49d-48e8-b789-4a89780f2686" ma:anchorId="3e0b3416-4f48-409d-9643-5ee8099d9f4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085d1ce-44a5-47b0-af7a-48aa3d02d715}" ma:internalName="TaxCatchAll" ma:showField="CatchAllData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085d1ce-44a5-47b0-af7a-48aa3d02d715}" ma:internalName="TaxCatchAllLabel" ma:readOnly="true" ma:showField="CatchAllDataLabel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ivision" ma:index="18" nillable="true" ma:displayName="Division" ma:description="" ma:internalName="Divi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4303319-78b4-4866-9de0-bde40737f1d8" ContentTypeId="0x010100B2029F26138C4BFDA158A626F91E876A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719721-3f2e-4037-a826-7fe00fbc2e3c">
      <Value>7</Value>
    </TaxCatchAll>
    <EffectiveDate xmlns="0726195c-4e5f-403b-b0e6-5bc4fc6a495f">2015-03-25T20:48:00+00:00</EffectiveDate>
    <Division xmlns="64719721-3f2e-4037-a826-7fe00fbc2e3c">Risk Management</Division>
    <CategoryDoc xmlns="0726195c-4e5f-403b-b0e6-5bc4fc6a495f">none</CategoryDoc>
    <b814ba249d91463a8222dc7318a2e120 xmlns="64719721-3f2e-4037-a826-7fe00fbc2e3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Risk Management</TermName>
          <TermId xmlns="http://schemas.microsoft.com/office/infopath/2007/PartnerControls">20011996-938f-4fbf-a53a-77be2e2f6a25</TermId>
        </TermInfo>
      </Terms>
    </b814ba249d91463a8222dc7318a2e120>
    <DocumentDescription xmlns="0726195c-4e5f-403b-b0e6-5bc4fc6a495f">The March Risk Town Hall Meeting presentation on State Property Business Interruption Basics.</DocumentDescription>
    <TaxKeywordTaxHTField xmlns="64719721-3f2e-4037-a826-7fe00fbc2e3c">
      <Terms xmlns="http://schemas.microsoft.com/office/infopath/2007/PartnerControls"/>
    </TaxKeywordTaxHTField>
    <DisplayPriority xmlns="0726195c-4e5f-403b-b0e6-5bc4fc6a495f">1</DisplayPriority>
  </documentManagement>
</p:properties>
</file>

<file path=customXml/itemProps1.xml><?xml version="1.0" encoding="utf-8"?>
<ds:datastoreItem xmlns:ds="http://schemas.openxmlformats.org/officeDocument/2006/customXml" ds:itemID="{B6FD23F4-5A1E-4DB4-9C96-BA0FD1BB75E0}"/>
</file>

<file path=customXml/itemProps2.xml><?xml version="1.0" encoding="utf-8"?>
<ds:datastoreItem xmlns:ds="http://schemas.openxmlformats.org/officeDocument/2006/customXml" ds:itemID="{4029099C-A7BF-404D-9C5E-A0112224B9F0}"/>
</file>

<file path=customXml/itemProps3.xml><?xml version="1.0" encoding="utf-8"?>
<ds:datastoreItem xmlns:ds="http://schemas.openxmlformats.org/officeDocument/2006/customXml" ds:itemID="{CEBBC0D3-9939-4750-8AF9-F6B986C05108}"/>
</file>

<file path=customXml/itemProps4.xml><?xml version="1.0" encoding="utf-8"?>
<ds:datastoreItem xmlns:ds="http://schemas.openxmlformats.org/officeDocument/2006/customXml" ds:itemID="{A01DD0D5-7E31-46C5-AC51-BC192B297A36}"/>
</file>

<file path=docProps/app.xml><?xml version="1.0" encoding="utf-8"?>
<Properties xmlns="http://schemas.openxmlformats.org/officeDocument/2006/extended-properties" xmlns:vt="http://schemas.openxmlformats.org/officeDocument/2006/docPropsVTypes">
  <Template>Willis Screen Template Blue Grey_FINAL</Template>
  <TotalTime>363</TotalTime>
  <Words>396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Willis Screen Template Blue Grey_FINAL</vt:lpstr>
      <vt:lpstr>Custom Design</vt:lpstr>
      <vt:lpstr>1_Custom Design</vt:lpstr>
      <vt:lpstr>Business interruption CLAIMS Coverage – basic concepts</vt:lpstr>
      <vt:lpstr>Speakers </vt:lpstr>
      <vt:lpstr>Agenda </vt:lpstr>
      <vt:lpstr>What is Business Interruption Insurance?</vt:lpstr>
      <vt:lpstr>PowerPoint Presentation</vt:lpstr>
      <vt:lpstr>Additional Coverage's</vt:lpstr>
      <vt:lpstr>What to do When a Loss Occurs</vt:lpstr>
      <vt:lpstr>Coverage Wording</vt:lpstr>
    </vt:vector>
  </TitlesOfParts>
  <Company>Willis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Property Business Interruption Basics</dc:title>
  <dc:creator>Collins, Janine</dc:creator>
  <cp:keywords/>
  <cp:lastModifiedBy>Bobo, John</cp:lastModifiedBy>
  <cp:revision>45</cp:revision>
  <cp:lastPrinted>2015-01-30T20:42:06Z</cp:lastPrinted>
  <dcterms:created xsi:type="dcterms:W3CDTF">2015-01-16T17:47:11Z</dcterms:created>
  <dcterms:modified xsi:type="dcterms:W3CDTF">2015-03-20T17:12:56Z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0x010100B2029F26138C4BFDA158A626F91E876A00E655A3DD1DEE4045A7476EB8653C122E</vt:lpwstr>
  </property>
  <property fmtid="{D5CDD505-2E9C-101B-9397-08002B2CF9AE}" pid="3" name="_NewReviewCycle">
    <vt:lpwstr/>
  </property>
  <property fmtid="{D5CDD505-2E9C-101B-9397-08002B2CF9AE}" pid="4" name="TaxKeyword">
    <vt:lpwstr/>
  </property>
  <property fmtid="{D5CDD505-2E9C-101B-9397-08002B2CF9AE}" pid="5" name="BusinessServices">
    <vt:lpwstr>7;#Risk Management|20011996-938f-4fbf-a53a-77be2e2f6a25</vt:lpwstr>
  </property>
</Properties>
</file>